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6" r:id="rId8"/>
    <p:sldId id="267" r:id="rId9"/>
    <p:sldId id="269" r:id="rId10"/>
    <p:sldId id="264"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90"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172EE7-61CC-4F6F-BBC7-8281D785935D}"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CE142-D9EA-41E2-8417-15E8F9464CF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72EE7-61CC-4F6F-BBC7-8281D785935D}"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CE142-D9EA-41E2-8417-15E8F9464C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72EE7-61CC-4F6F-BBC7-8281D785935D}"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CE142-D9EA-41E2-8417-15E8F9464CF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72EE7-61CC-4F6F-BBC7-8281D785935D}"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CE142-D9EA-41E2-8417-15E8F9464CF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172EE7-61CC-4F6F-BBC7-8281D785935D}"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CE142-D9EA-41E2-8417-15E8F9464CF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172EE7-61CC-4F6F-BBC7-8281D785935D}" type="datetimeFigureOut">
              <a:rPr lang="en-US" smtClean="0"/>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2CE142-D9EA-41E2-8417-15E8F9464CF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172EE7-61CC-4F6F-BBC7-8281D785935D}" type="datetimeFigureOut">
              <a:rPr lang="en-US" smtClean="0"/>
              <a:t>5/19/2014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2CE142-D9EA-41E2-8417-15E8F9464CF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172EE7-61CC-4F6F-BBC7-8281D785935D}" type="datetimeFigureOut">
              <a:rPr lang="en-US" smtClean="0"/>
              <a:t>5/19/2014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2CE142-D9EA-41E2-8417-15E8F9464CF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72EE7-61CC-4F6F-BBC7-8281D785935D}" type="datetimeFigureOut">
              <a:rPr lang="en-US" smtClean="0"/>
              <a:t>5/19/2014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2CE142-D9EA-41E2-8417-15E8F9464C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172EE7-61CC-4F6F-BBC7-8281D785935D}" type="datetimeFigureOut">
              <a:rPr lang="en-US" smtClean="0"/>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2CE142-D9EA-41E2-8417-15E8F9464CF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172EE7-61CC-4F6F-BBC7-8281D785935D}" type="datetimeFigureOut">
              <a:rPr lang="en-US" smtClean="0"/>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2CE142-D9EA-41E2-8417-15E8F9464CF6}" type="slidenum">
              <a:rPr lang="en-US" smtClean="0"/>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8C172EE7-61CC-4F6F-BBC7-8281D785935D}" type="datetimeFigureOut">
              <a:rPr lang="en-US" smtClean="0"/>
              <a:t>5/19/2014</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E42CE142-D9EA-41E2-8417-15E8F9464C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6.6</a:t>
            </a:r>
            <a:endParaRPr lang="en-US" dirty="0"/>
          </a:p>
        </p:txBody>
      </p:sp>
      <p:sp>
        <p:nvSpPr>
          <p:cNvPr id="3" name="Subtitle 2"/>
          <p:cNvSpPr>
            <a:spLocks noGrp="1"/>
          </p:cNvSpPr>
          <p:nvPr>
            <p:ph type="subTitle" idx="1"/>
          </p:nvPr>
        </p:nvSpPr>
        <p:spPr/>
        <p:txBody>
          <a:bodyPr/>
          <a:lstStyle/>
          <a:p>
            <a:r>
              <a:rPr lang="en-US" smtClean="0"/>
              <a:t>Work</a:t>
            </a:r>
            <a:endParaRPr lang="en-US" dirty="0" smtClean="0"/>
          </a:p>
        </p:txBody>
      </p:sp>
    </p:spTree>
    <p:extLst>
      <p:ext uri="{BB962C8B-B14F-4D97-AF65-F5344CB8AC3E}">
        <p14:creationId xmlns:p14="http://schemas.microsoft.com/office/powerpoint/2010/main" val="4202343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065" y="2514600"/>
            <a:ext cx="9178066" cy="149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500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5045"/>
            <a:ext cx="7125113" cy="924475"/>
          </a:xfrm>
        </p:spPr>
        <p:txBody>
          <a:bodyPr/>
          <a:lstStyle/>
          <a:p>
            <a:r>
              <a:rPr lang="en-US" dirty="0" smtClean="0"/>
              <a:t>Chalk Art on the Street</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mvsrv03\My_Docs$\dlewis\My Documents\My Pictures\scott's camera\102_20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239520"/>
            <a:ext cx="4213860" cy="561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770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All graphics are attributed to:</a:t>
            </a:r>
            <a:endParaRPr lang="en-US" dirty="0"/>
          </a:p>
        </p:txBody>
      </p:sp>
      <p:sp>
        <p:nvSpPr>
          <p:cNvPr id="3" name="Content Placeholder 2"/>
          <p:cNvSpPr>
            <a:spLocks noGrp="1"/>
          </p:cNvSpPr>
          <p:nvPr>
            <p:ph idx="1"/>
          </p:nvPr>
        </p:nvSpPr>
        <p:spPr/>
        <p:txBody>
          <a:bodyPr/>
          <a:lstStyle/>
          <a:p>
            <a:endParaRPr lang="en-US" i="1" dirty="0" smtClean="0"/>
          </a:p>
          <a:p>
            <a:r>
              <a:rPr lang="en-US" i="1" dirty="0" smtClean="0"/>
              <a:t>Calculus,10/E</a:t>
            </a:r>
            <a:r>
              <a:rPr lang="en-US" dirty="0" smtClean="0"/>
              <a:t> by Howard Anton, Irl Bivens, and Stephen Davis</a:t>
            </a:r>
            <a:br>
              <a:rPr lang="en-US" dirty="0" smtClean="0"/>
            </a:br>
            <a:r>
              <a:rPr lang="en-US" dirty="0" smtClean="0"/>
              <a:t>Copyright © 2009 by John Wiley &amp; Sons, Inc.  All rights reserved.</a:t>
            </a:r>
          </a:p>
          <a:p>
            <a:endParaRPr lang="en-US" dirty="0"/>
          </a:p>
        </p:txBody>
      </p:sp>
    </p:spTree>
    <p:extLst>
      <p:ext uri="{BB962C8B-B14F-4D97-AF65-F5344CB8AC3E}">
        <p14:creationId xmlns:p14="http://schemas.microsoft.com/office/powerpoint/2010/main" val="2443337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125113" cy="924475"/>
          </a:xfrm>
        </p:spPr>
        <p:txBody>
          <a:bodyPr/>
          <a:lstStyle/>
          <a:p>
            <a:r>
              <a:rPr lang="en-US" dirty="0" smtClean="0"/>
              <a:t>Introduction</a:t>
            </a:r>
            <a:endParaRPr lang="en-US" dirty="0"/>
          </a:p>
        </p:txBody>
      </p:sp>
      <p:sp>
        <p:nvSpPr>
          <p:cNvPr id="3" name="Content Placeholder 2"/>
          <p:cNvSpPr>
            <a:spLocks noGrp="1"/>
          </p:cNvSpPr>
          <p:nvPr>
            <p:ph idx="1"/>
          </p:nvPr>
        </p:nvSpPr>
        <p:spPr>
          <a:xfrm>
            <a:off x="914400" y="761999"/>
            <a:ext cx="7467600" cy="4681171"/>
          </a:xfrm>
        </p:spPr>
        <p:txBody>
          <a:bodyPr>
            <a:normAutofit fontScale="92500"/>
          </a:bodyPr>
          <a:lstStyle/>
          <a:p>
            <a:r>
              <a:rPr lang="en-US" sz="2200" dirty="0" smtClean="0"/>
              <a:t>In this section we will use our integration skills to study some basic principles of “work”, which is one of the fundamental concepts in physics and engineering.</a:t>
            </a:r>
          </a:p>
          <a:p>
            <a:r>
              <a:rPr lang="en-US" sz="2200" dirty="0" smtClean="0"/>
              <a:t>A simple example:</a:t>
            </a:r>
          </a:p>
          <a:p>
            <a:pPr lvl="1"/>
            <a:r>
              <a:rPr lang="en-US" sz="2000" dirty="0" smtClean="0"/>
              <a:t>When you push a car that has run out of gas for a certain distance you are performing work and the effect of your work is to make the car move.</a:t>
            </a:r>
          </a:p>
          <a:p>
            <a:pPr lvl="1"/>
            <a:r>
              <a:rPr lang="en-US" sz="2000" dirty="0" smtClean="0"/>
              <a:t>The energy of motion caused by the work is called the kinetic energy of the car.</a:t>
            </a:r>
          </a:p>
          <a:p>
            <a:pPr lvl="1"/>
            <a:r>
              <a:rPr lang="en-US" sz="2000" dirty="0" smtClean="0"/>
              <a:t>There is a principle of physics called the work-energy relationship.  We will barely touch on this principle.</a:t>
            </a:r>
          </a:p>
          <a:p>
            <a:pPr lvl="1"/>
            <a:r>
              <a:rPr lang="en-US" sz="2000" dirty="0" smtClean="0"/>
              <a:t>Our main goal (on later slides) is to see how integration is related.</a:t>
            </a:r>
            <a:endParaRPr lang="en-US" sz="20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443171"/>
            <a:ext cx="6399679" cy="143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079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W = F * d</a:t>
            </a:r>
            <a:endParaRPr lang="en-US" dirty="0"/>
          </a:p>
        </p:txBody>
      </p:sp>
      <p:sp>
        <p:nvSpPr>
          <p:cNvPr id="3" name="Content Placeholder 2"/>
          <p:cNvSpPr>
            <a:spLocks noGrp="1"/>
          </p:cNvSpPr>
          <p:nvPr>
            <p:ph idx="1"/>
          </p:nvPr>
        </p:nvSpPr>
        <p:spPr>
          <a:xfrm>
            <a:off x="762000" y="1807361"/>
            <a:ext cx="7696199" cy="4051437"/>
          </a:xfrm>
        </p:spPr>
        <p:txBody>
          <a:bodyPr>
            <a:normAutofit/>
          </a:bodyPr>
          <a:lstStyle/>
          <a:p>
            <a:r>
              <a:rPr lang="en-US" sz="2200" dirty="0" smtClean="0"/>
              <a:t>An object moves five feet along a line while subjected to a constant force of 100 pounds in its direction of motion.  </a:t>
            </a:r>
          </a:p>
          <a:p>
            <a:pPr lvl="1"/>
            <a:r>
              <a:rPr lang="en-US" sz="2000" dirty="0" smtClean="0"/>
              <a:t>The work done is W = F * d = 100 * 5 = 500 </a:t>
            </a:r>
            <a:r>
              <a:rPr lang="en-US" sz="2000" dirty="0" err="1" smtClean="0"/>
              <a:t>ft-lbs</a:t>
            </a:r>
            <a:endParaRPr lang="en-US" sz="2000" dirty="0" smtClean="0"/>
          </a:p>
          <a:p>
            <a:endParaRPr lang="en-US" sz="2200" dirty="0"/>
          </a:p>
          <a:p>
            <a:r>
              <a:rPr lang="en-US" sz="2200" dirty="0" smtClean="0"/>
              <a:t>An object moves 25 meters along a line while subjected to a constant force of four </a:t>
            </a:r>
            <a:r>
              <a:rPr lang="en-US" sz="2200" dirty="0" err="1" smtClean="0"/>
              <a:t>Newtons</a:t>
            </a:r>
            <a:r>
              <a:rPr lang="en-US" sz="2200" dirty="0" smtClean="0"/>
              <a:t> in its direction of motion. </a:t>
            </a:r>
          </a:p>
          <a:p>
            <a:pPr lvl="1"/>
            <a:r>
              <a:rPr lang="en-US" sz="2000" dirty="0" smtClean="0"/>
              <a:t>The work done </a:t>
            </a:r>
            <a:r>
              <a:rPr lang="en-US" sz="2000" dirty="0"/>
              <a:t>is W = F * d = </a:t>
            </a:r>
            <a:r>
              <a:rPr lang="en-US" sz="2000" dirty="0" smtClean="0"/>
              <a:t>4*25 = 100 N-m</a:t>
            </a:r>
          </a:p>
          <a:p>
            <a:pPr marL="457200" lvl="1" indent="0">
              <a:buNone/>
            </a:pPr>
            <a:r>
              <a:rPr lang="en-US" sz="2000" dirty="0"/>
              <a:t>	</a:t>
            </a:r>
            <a:r>
              <a:rPr lang="en-US" sz="2000" dirty="0" smtClean="0"/>
              <a:t>										=100 Joules</a:t>
            </a:r>
            <a:endParaRPr lang="en-US" sz="2000" dirty="0"/>
          </a:p>
        </p:txBody>
      </p:sp>
    </p:spTree>
    <p:extLst>
      <p:ext uri="{BB962C8B-B14F-4D97-AF65-F5344CB8AC3E}">
        <p14:creationId xmlns:p14="http://schemas.microsoft.com/office/powerpoint/2010/main" val="916281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 y="267495"/>
            <a:ext cx="6608781" cy="924475"/>
          </a:xfrm>
        </p:spPr>
        <p:txBody>
          <a:bodyPr/>
          <a:lstStyle/>
          <a:p>
            <a:r>
              <a:rPr lang="en-US" dirty="0" smtClean="0"/>
              <a:t>Work Done by a Variable Force Applied in the Direction of Motion</a:t>
            </a:r>
            <a:endParaRPr lang="en-US" dirty="0"/>
          </a:p>
        </p:txBody>
      </p:sp>
      <p:sp>
        <p:nvSpPr>
          <p:cNvPr id="3" name="Content Placeholder 2"/>
          <p:cNvSpPr>
            <a:spLocks noGrp="1"/>
          </p:cNvSpPr>
          <p:nvPr>
            <p:ph idx="1"/>
          </p:nvPr>
        </p:nvSpPr>
        <p:spPr>
          <a:xfrm>
            <a:off x="0" y="1905000"/>
            <a:ext cx="7125112" cy="4953000"/>
          </a:xfrm>
        </p:spPr>
        <p:txBody>
          <a:bodyPr>
            <a:normAutofit lnSpcReduction="10000"/>
          </a:bodyPr>
          <a:lstStyle/>
          <a:p>
            <a:r>
              <a:rPr lang="en-US" dirty="0" smtClean="0"/>
              <a:t>If we wanted to pull the block attached to the spring horizontally, then we would have to apply more and more force to the block to overcome the increasing force of the stretching spring.</a:t>
            </a:r>
          </a:p>
          <a:p>
            <a:endParaRPr lang="en-US" dirty="0"/>
          </a:p>
          <a:p>
            <a:endParaRPr lang="en-US" dirty="0" smtClean="0"/>
          </a:p>
          <a:p>
            <a:endParaRPr lang="en-US" dirty="0"/>
          </a:p>
          <a:p>
            <a:endParaRPr lang="en-US" dirty="0" smtClean="0"/>
          </a:p>
          <a:p>
            <a:r>
              <a:rPr lang="en-US" dirty="0" smtClean="0"/>
              <a:t>We will break the interval of the stretch [</a:t>
            </a:r>
            <a:r>
              <a:rPr lang="en-US" dirty="0" err="1" smtClean="0"/>
              <a:t>a,b</a:t>
            </a:r>
            <a:r>
              <a:rPr lang="en-US" dirty="0" smtClean="0"/>
              <a:t>] into subintervals and approximate the work on each subinterval.</a:t>
            </a:r>
          </a:p>
          <a:p>
            <a:r>
              <a:rPr lang="en-US" dirty="0" smtClean="0"/>
              <a:t>By adding the approximations to the work we will obtain a Riemann sum.</a:t>
            </a:r>
          </a:p>
          <a:p>
            <a:r>
              <a:rPr lang="en-US" dirty="0" smtClean="0"/>
              <a:t>The limit of the Riemann sum as n increases will give us an integral for work W.</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00400"/>
            <a:ext cx="7124700" cy="123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5439" y="0"/>
            <a:ext cx="2403662" cy="240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821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Integral for Work, W (with a Variable Force)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 y="2590800"/>
            <a:ext cx="90805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187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98"/>
            <a:ext cx="7125113" cy="924475"/>
          </a:xfrm>
        </p:spPr>
        <p:txBody>
          <a:bodyPr/>
          <a:lstStyle/>
          <a:p>
            <a:r>
              <a:rPr lang="en-US" dirty="0" smtClean="0"/>
              <a:t>Example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1682" y="4176872"/>
            <a:ext cx="6548718" cy="272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6553200" cy="333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148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81000"/>
            <a:ext cx="3810000" cy="1524000"/>
          </a:xfrm>
        </p:spPr>
        <p:txBody>
          <a:bodyPr/>
          <a:lstStyle/>
          <a:p>
            <a:r>
              <a:rPr lang="en-US" dirty="0"/>
              <a:t>Calculating Work from Basic Principles Example</a:t>
            </a:r>
          </a:p>
        </p:txBody>
      </p:sp>
      <p:sp>
        <p:nvSpPr>
          <p:cNvPr id="3" name="Content Placeholder 2"/>
          <p:cNvSpPr>
            <a:spLocks noGrp="1"/>
          </p:cNvSpPr>
          <p:nvPr>
            <p:ph idx="1"/>
          </p:nvPr>
        </p:nvSpPr>
        <p:spPr>
          <a:xfrm>
            <a:off x="838200" y="2590800"/>
            <a:ext cx="7125112" cy="4051437"/>
          </a:xfrm>
        </p:spPr>
        <p:txBody>
          <a:bodyPr/>
          <a:lstStyle/>
          <a:p>
            <a:r>
              <a:rPr lang="en-US" dirty="0" smtClean="0"/>
              <a:t>As you can see in the figure above right, we have a cone shaped (conical) container of radius 10 </a:t>
            </a:r>
            <a:r>
              <a:rPr lang="en-US" dirty="0" err="1" smtClean="0"/>
              <a:t>ft</a:t>
            </a:r>
            <a:r>
              <a:rPr lang="en-US" dirty="0" smtClean="0"/>
              <a:t> and height 30 ft.  Suppose that this container is filled with water to a depth of 15 ft.  How much work is required to pump all of the water out through the hole in the top of the container?</a:t>
            </a:r>
          </a:p>
          <a:p>
            <a:pPr lvl="1"/>
            <a:r>
              <a:rPr lang="en-US" dirty="0" smtClean="0"/>
              <a:t>We will divide the water into thin layers, approximate the work required to move each layer to the top of the container and add them to obtain a Riemann sum.</a:t>
            </a:r>
          </a:p>
          <a:p>
            <a:pPr lvl="1"/>
            <a:r>
              <a:rPr lang="en-US" dirty="0" smtClean="0"/>
              <a:t>The limit of the Riemann sum produces an integral for the total work.</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199" y="0"/>
            <a:ext cx="525330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604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81000"/>
            <a:ext cx="3810000" cy="1524000"/>
          </a:xfrm>
        </p:spPr>
        <p:txBody>
          <a:bodyPr/>
          <a:lstStyle/>
          <a:p>
            <a:r>
              <a:rPr lang="en-US" dirty="0"/>
              <a:t>Calculating Work from Basic Principles </a:t>
            </a:r>
            <a:r>
              <a:rPr lang="en-US" dirty="0" smtClean="0"/>
              <a:t>Example </a:t>
            </a:r>
            <a:r>
              <a:rPr lang="en-US" dirty="0" err="1" smtClean="0"/>
              <a:t>con’t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99894" y="2362200"/>
                <a:ext cx="7125112" cy="4051437"/>
              </a:xfrm>
            </p:spPr>
            <p:txBody>
              <a:bodyPr/>
              <a:lstStyle/>
              <a:p>
                <a:pPr indent="-285750"/>
                <a:r>
                  <a:rPr lang="en-US" dirty="0" smtClean="0"/>
                  <a:t>The volume of a cone is </a:t>
                </a:r>
                <a14:m>
                  <m:oMath xmlns:m="http://schemas.openxmlformats.org/officeDocument/2006/math">
                    <m:f>
                      <m:fPr>
                        <m:ctrlPr>
                          <a:rPr lang="en-US" i="1" smtClean="0">
                            <a:latin typeface="Cambria Math"/>
                          </a:rPr>
                        </m:ctrlPr>
                      </m:fPr>
                      <m:num>
                        <m:r>
                          <a:rPr lang="en-US" b="0" i="1" smtClean="0">
                            <a:latin typeface="Cambria Math"/>
                          </a:rPr>
                          <m:t>1</m:t>
                        </m:r>
                      </m:num>
                      <m:den>
                        <m:r>
                          <a:rPr lang="en-US" b="0" i="1" smtClean="0">
                            <a:latin typeface="Cambria Math"/>
                          </a:rPr>
                          <m:t>3</m:t>
                        </m:r>
                      </m:den>
                    </m:f>
                    <m:r>
                      <a:rPr lang="en-US" i="1" smtClean="0">
                        <a:latin typeface="Cambria Math"/>
                        <a:ea typeface="Cambria Math"/>
                      </a:rPr>
                      <m:t>𝜋</m:t>
                    </m:r>
                    <m:sSup>
                      <m:sSupPr>
                        <m:ctrlPr>
                          <a:rPr lang="en-US" i="1" smtClean="0">
                            <a:latin typeface="Cambria Math"/>
                            <a:ea typeface="Cambria Math"/>
                          </a:rPr>
                        </m:ctrlPr>
                      </m:sSupPr>
                      <m:e>
                        <m:r>
                          <a:rPr lang="en-US" b="0" i="1" smtClean="0">
                            <a:latin typeface="Cambria Math"/>
                            <a:ea typeface="Cambria Math"/>
                          </a:rPr>
                          <m:t>𝑟</m:t>
                        </m:r>
                      </m:e>
                      <m:sup>
                        <m:r>
                          <a:rPr lang="en-US" b="0" i="1" smtClean="0">
                            <a:latin typeface="Cambria Math"/>
                            <a:ea typeface="Cambria Math"/>
                          </a:rPr>
                          <m:t>2</m:t>
                        </m:r>
                      </m:sup>
                    </m:sSup>
                    <m:r>
                      <m:rPr>
                        <m:sty m:val="p"/>
                      </m:rPr>
                      <a:rPr lang="en-US" b="0" i="0" smtClean="0">
                        <a:latin typeface="Cambria Math"/>
                        <a:ea typeface="Cambria Math"/>
                      </a:rPr>
                      <m:t>h</m:t>
                    </m:r>
                  </m:oMath>
                </a14:m>
                <a:endParaRPr lang="en-US" dirty="0" smtClean="0"/>
              </a:p>
              <a:p>
                <a:pPr indent="-285750"/>
                <a:r>
                  <a:rPr lang="en-US" dirty="0" smtClean="0"/>
                  <a:t>By similar triangles the ratio of radius to height </a:t>
                </a:r>
                <a14:m>
                  <m:oMath xmlns:m="http://schemas.openxmlformats.org/officeDocument/2006/math">
                    <m:f>
                      <m:fPr>
                        <m:ctrlPr>
                          <a:rPr lang="en-US" i="1" smtClean="0">
                            <a:latin typeface="Cambria Math"/>
                          </a:rPr>
                        </m:ctrlPr>
                      </m:fPr>
                      <m:num>
                        <m:r>
                          <a:rPr lang="en-US" b="0" i="1" smtClean="0">
                            <a:latin typeface="Cambria Math"/>
                          </a:rPr>
                          <m:t>𝑟</m:t>
                        </m:r>
                      </m:num>
                      <m:den>
                        <m:r>
                          <a:rPr lang="en-US" b="0" i="1" smtClean="0">
                            <a:latin typeface="Cambria Math"/>
                          </a:rPr>
                          <m:t>h</m:t>
                        </m:r>
                      </m:den>
                    </m:f>
                  </m:oMath>
                </a14:m>
                <a:r>
                  <a:rPr lang="en-US" dirty="0" smtClean="0"/>
                  <a:t> =</a:t>
                </a:r>
                <a14:m>
                  <m:oMath xmlns:m="http://schemas.openxmlformats.org/officeDocument/2006/math">
                    <m:r>
                      <a:rPr lang="en-US" b="0" i="0" dirty="0" smtClean="0">
                        <a:latin typeface="Cambria Math"/>
                      </a:rPr>
                      <m:t> </m:t>
                    </m:r>
                    <m:f>
                      <m:fPr>
                        <m:ctrlPr>
                          <a:rPr lang="en-US" i="1" dirty="0" smtClean="0">
                            <a:latin typeface="Cambria Math"/>
                          </a:rPr>
                        </m:ctrlPr>
                      </m:fPr>
                      <m:num>
                        <m:r>
                          <a:rPr lang="en-US" b="0" i="1" dirty="0" smtClean="0">
                            <a:latin typeface="Cambria Math"/>
                          </a:rPr>
                          <m:t>10</m:t>
                        </m:r>
                      </m:num>
                      <m:den>
                        <m:r>
                          <a:rPr lang="en-US" b="0" i="1" dirty="0" smtClean="0">
                            <a:latin typeface="Cambria Math"/>
                          </a:rPr>
                          <m:t>30</m:t>
                        </m:r>
                      </m:den>
                    </m:f>
                  </m:oMath>
                </a14:m>
                <a:r>
                  <a:rPr lang="en-US" dirty="0" smtClean="0"/>
                  <a:t> =</a:t>
                </a:r>
                <a14:m>
                  <m:oMath xmlns:m="http://schemas.openxmlformats.org/officeDocument/2006/math">
                    <m:r>
                      <a:rPr lang="en-US" b="0" i="0" dirty="0" smtClean="0">
                        <a:latin typeface="Cambria Math"/>
                      </a:rPr>
                      <m:t> </m:t>
                    </m:r>
                    <m:f>
                      <m:fPr>
                        <m:ctrlPr>
                          <a:rPr lang="en-US" i="1" dirty="0">
                            <a:latin typeface="Cambria Math"/>
                          </a:rPr>
                        </m:ctrlPr>
                      </m:fPr>
                      <m:num>
                        <m:r>
                          <a:rPr lang="en-US" i="1" dirty="0">
                            <a:latin typeface="Cambria Math"/>
                          </a:rPr>
                          <m:t>1</m:t>
                        </m:r>
                      </m:num>
                      <m:den>
                        <m:r>
                          <a:rPr lang="en-US" i="1" dirty="0">
                            <a:latin typeface="Cambria Math"/>
                          </a:rPr>
                          <m:t>3</m:t>
                        </m:r>
                      </m:den>
                    </m:f>
                  </m:oMath>
                </a14:m>
                <a:endParaRPr lang="en-US" dirty="0" smtClean="0"/>
              </a:p>
              <a:p>
                <a:pPr indent="-285750"/>
                <a:r>
                  <a:rPr lang="en-US" dirty="0" smtClean="0"/>
                  <a:t>When these are combined with the weight density of water which is 62.4 pounds per cubic foot, we get the following Riemann sum and integral:</a:t>
                </a:r>
              </a:p>
              <a:p>
                <a:pPr indent="-285750"/>
                <a:endParaRPr lang="en-US" dirty="0" smtClean="0"/>
              </a:p>
              <a:p>
                <a:pPr indent="-285750"/>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99894" y="2362200"/>
                <a:ext cx="7125112" cy="4051437"/>
              </a:xfrm>
              <a:blipFill rotWithShape="1">
                <a:blip r:embed="rId2"/>
                <a:stretch>
                  <a:fillRect/>
                </a:stretch>
              </a:blipFill>
            </p:spPr>
            <p:txBody>
              <a:bodyPr/>
              <a:lstStyle/>
              <a:p>
                <a:r>
                  <a:rPr lang="en-US">
                    <a:noFill/>
                  </a:rPr>
                  <a:t> </a:t>
                </a:r>
              </a:p>
            </p:txBody>
          </p:sp>
        </mc:Fallback>
      </mc:AlternateContent>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199" y="0"/>
            <a:ext cx="525330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204908"/>
            <a:ext cx="53721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7696400"/>
      </p:ext>
    </p:extLst>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TC102455596[[fn=Spring]]</Template>
  <TotalTime>219</TotalTime>
  <Words>535</Words>
  <Application>Microsoft Office PowerPoint</Application>
  <PresentationFormat>On-screen Show (4:3)</PresentationFormat>
  <Paragraphs>39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Spring</vt:lpstr>
      <vt:lpstr>Section 6.6</vt:lpstr>
      <vt:lpstr>All graphics are attributed to:</vt:lpstr>
      <vt:lpstr>Introduction</vt:lpstr>
      <vt:lpstr>Examples of W = F * d</vt:lpstr>
      <vt:lpstr>Work Done by a Variable Force Applied in the Direction of Motion</vt:lpstr>
      <vt:lpstr>Integral for Work, W (with a Variable Force)</vt:lpstr>
      <vt:lpstr>Example</vt:lpstr>
      <vt:lpstr>Calculating Work from Basic Principles Example</vt:lpstr>
      <vt:lpstr>Calculating Work from Basic Principles Example con’t</vt:lpstr>
      <vt:lpstr>PowerPoint Presentation</vt:lpstr>
      <vt:lpstr>Chalk Art on the Street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6.6</dc:title>
  <dc:creator>Lewis, Deborah</dc:creator>
  <cp:lastModifiedBy>Lewis, Deborah</cp:lastModifiedBy>
  <cp:revision>9</cp:revision>
  <dcterms:created xsi:type="dcterms:W3CDTF">2014-04-30T16:43:53Z</dcterms:created>
  <dcterms:modified xsi:type="dcterms:W3CDTF">2014-05-19T22:17:42Z</dcterms:modified>
</cp:coreProperties>
</file>